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3" autoAdjust="0"/>
    <p:restoredTop sz="94607" autoAdjust="0"/>
  </p:normalViewPr>
  <p:slideViewPr>
    <p:cSldViewPr>
      <p:cViewPr varScale="1">
        <p:scale>
          <a:sx n="65" d="100"/>
          <a:sy n="65" d="100"/>
        </p:scale>
        <p:origin x="-1446" y="-108"/>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ED19324-9024-4261-A346-D266295D46E4}" type="datetimeFigureOut">
              <a:rPr lang="en-US" smtClean="0"/>
              <a:pPr/>
              <a:t>7/18/2022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ED19324-9024-4261-A346-D266295D46E4}" type="datetimeFigureOut">
              <a:rPr lang="en-US" smtClean="0"/>
              <a:pPr/>
              <a:t>7/18/2022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19324-9024-4261-A346-D266295D46E4}" type="datetimeFigureOut">
              <a:rPr lang="en-US" smtClean="0"/>
              <a:pPr/>
              <a:t>7/18/2022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ED19324-9024-4261-A346-D266295D46E4}" type="datetimeFigureOut">
              <a:rPr lang="en-US" smtClean="0"/>
              <a:pPr/>
              <a:t>7/18/2022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ED19324-9024-4261-A346-D266295D46E4}" type="datetimeFigureOut">
              <a:rPr lang="en-US" smtClean="0"/>
              <a:pPr/>
              <a:t>7/18/2022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ED19324-9024-4261-A346-D266295D46E4}" type="datetimeFigureOut">
              <a:rPr lang="en-US" smtClean="0"/>
              <a:pPr/>
              <a:t>7/18/2022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19324-9024-4261-A346-D266295D46E4}" type="datetimeFigureOut">
              <a:rPr lang="en-US" smtClean="0"/>
              <a:pPr/>
              <a:t>7/18/2022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D19324-9024-4261-A346-D266295D46E4}" type="datetimeFigureOut">
              <a:rPr lang="en-US" smtClean="0"/>
              <a:pPr/>
              <a:t>7/18/2022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D19324-9024-4261-A346-D266295D46E4}" type="datetimeFigureOut">
              <a:rPr lang="en-US" smtClean="0"/>
              <a:pPr/>
              <a:t>7/18/2022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ED19324-9024-4261-A346-D266295D46E4}" type="datetimeFigureOut">
              <a:rPr lang="en-US" smtClean="0"/>
              <a:pPr/>
              <a:t>7/18/2022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ED19324-9024-4261-A346-D266295D46E4}" type="datetimeFigureOut">
              <a:rPr lang="en-US" smtClean="0"/>
              <a:pPr/>
              <a:t>7/18/2022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CD4AF9-5231-4CA8-9681-A8E483EF319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19324-9024-4261-A346-D266295D46E4}" type="datetimeFigureOut">
              <a:rPr lang="en-US" smtClean="0"/>
              <a:pPr/>
              <a:t>7/18/2022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CD4AF9-5231-4CA8-9681-A8E483EF319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233"/>
            <a:ext cx="7772400" cy="2743218"/>
          </a:xfrm>
        </p:spPr>
        <p:txBody>
          <a:bodyPr>
            <a:normAutofit/>
          </a:bodyPr>
          <a:lstStyle/>
          <a:p>
            <a:r>
              <a:rPr lang="en-IN" dirty="0" smtClean="0"/>
              <a:t>SGGSJ GOVT.COLLEGE</a:t>
            </a:r>
            <a:br>
              <a:rPr lang="en-IN" dirty="0" smtClean="0"/>
            </a:br>
            <a:r>
              <a:rPr lang="en-IN" dirty="0" smtClean="0"/>
              <a:t/>
            </a:r>
            <a:br>
              <a:rPr lang="en-IN" dirty="0" smtClean="0"/>
            </a:br>
            <a:r>
              <a:rPr lang="en-IN" dirty="0" smtClean="0"/>
              <a:t>PERFORMANCE APPRAISAL</a:t>
            </a:r>
            <a:endParaRPr lang="en-IN" dirty="0"/>
          </a:p>
        </p:txBody>
      </p:sp>
      <p:sp>
        <p:nvSpPr>
          <p:cNvPr id="3" name="Subtitle 2"/>
          <p:cNvSpPr>
            <a:spLocks noGrp="1"/>
          </p:cNvSpPr>
          <p:nvPr>
            <p:ph type="subTitle" idx="1"/>
          </p:nvPr>
        </p:nvSpPr>
        <p:spPr/>
        <p:txBody>
          <a:bodyPr/>
          <a:lstStyle/>
          <a:p>
            <a:pPr algn="r"/>
            <a:endParaRPr lang="en-IN" dirty="0" smtClean="0"/>
          </a:p>
          <a:p>
            <a:pPr algn="r"/>
            <a:endParaRPr lang="en-IN" dirty="0" smtClean="0"/>
          </a:p>
          <a:p>
            <a:pPr algn="r"/>
            <a:r>
              <a:rPr lang="en-IN" dirty="0" smtClean="0">
                <a:solidFill>
                  <a:schemeClr val="tx2"/>
                </a:solidFill>
              </a:rPr>
              <a:t>(BCA/PGCDA)</a:t>
            </a:r>
            <a:endParaRPr lang="en-IN"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PERFORMANCE APPRAISAL</a:t>
            </a:r>
            <a:endParaRPr lang="en-IN" dirty="0"/>
          </a:p>
        </p:txBody>
      </p:sp>
      <p:sp>
        <p:nvSpPr>
          <p:cNvPr id="3" name="Content Placeholder 2"/>
          <p:cNvSpPr>
            <a:spLocks noGrp="1"/>
          </p:cNvSpPr>
          <p:nvPr>
            <p:ph idx="1"/>
          </p:nvPr>
        </p:nvSpPr>
        <p:spPr/>
        <p:txBody>
          <a:bodyPr>
            <a:normAutofit fontScale="85000" lnSpcReduction="10000"/>
          </a:bodyPr>
          <a:lstStyle/>
          <a:p>
            <a:r>
              <a:rPr lang="en-IN" dirty="0"/>
              <a:t>Performance Appraisal is the systematic evaluation of the performance of employees and to understand the abilities of a person for further growth and development. Performance appraisal is generally done in systematic ways which are as follows:</a:t>
            </a:r>
          </a:p>
          <a:p>
            <a:pPr lvl="0"/>
            <a:r>
              <a:rPr lang="en-IN" dirty="0"/>
              <a:t>The supervisors measure the pay of employees and compare it with targets and plans.</a:t>
            </a:r>
          </a:p>
          <a:p>
            <a:pPr lvl="0"/>
            <a:r>
              <a:rPr lang="en-IN" dirty="0"/>
              <a:t>The supervisor analyses the factors behind work performances of employees.</a:t>
            </a:r>
          </a:p>
          <a:p>
            <a:r>
              <a:rPr lang="en-IN" dirty="0"/>
              <a:t>The employers are in position to guide the employees for a better </a:t>
            </a:r>
            <a:r>
              <a:rPr lang="en-IN" dirty="0" smtClean="0"/>
              <a:t>performance.</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OBJECTIVES</a:t>
            </a:r>
            <a:endParaRPr lang="en-IN" dirty="0"/>
          </a:p>
        </p:txBody>
      </p:sp>
      <p:sp>
        <p:nvSpPr>
          <p:cNvPr id="3" name="Content Placeholder 2"/>
          <p:cNvSpPr>
            <a:spLocks noGrp="1"/>
          </p:cNvSpPr>
          <p:nvPr>
            <p:ph idx="1"/>
          </p:nvPr>
        </p:nvSpPr>
        <p:spPr/>
        <p:txBody>
          <a:bodyPr>
            <a:normAutofit fontScale="62500" lnSpcReduction="20000"/>
          </a:bodyPr>
          <a:lstStyle/>
          <a:p>
            <a:r>
              <a:rPr lang="en-IN" dirty="0" smtClean="0"/>
              <a:t>Performance </a:t>
            </a:r>
            <a:r>
              <a:rPr lang="en-IN" dirty="0"/>
              <a:t>Appraisal can be done with following objectives in mind:</a:t>
            </a:r>
          </a:p>
          <a:p>
            <a:pPr lvl="0"/>
            <a:r>
              <a:rPr lang="en-IN" dirty="0"/>
              <a:t>To maintain records in order to determine compensation packages, wage structure, salaries raises, etc.</a:t>
            </a:r>
          </a:p>
          <a:p>
            <a:pPr lvl="0"/>
            <a:r>
              <a:rPr lang="en-IN" dirty="0"/>
              <a:t>To identify the strengths and weaknesses of employees to place right men on right job.</a:t>
            </a:r>
          </a:p>
          <a:p>
            <a:pPr lvl="0"/>
            <a:r>
              <a:rPr lang="en-IN" dirty="0"/>
              <a:t>To maintain and assess the potential present in a person for further growth and development.</a:t>
            </a:r>
          </a:p>
          <a:p>
            <a:pPr lvl="0"/>
            <a:r>
              <a:rPr lang="en-IN" dirty="0"/>
              <a:t>To provide a feedback to employees regarding their performance and related status.</a:t>
            </a:r>
          </a:p>
          <a:p>
            <a:pPr lvl="0"/>
            <a:r>
              <a:rPr lang="en-IN" dirty="0"/>
              <a:t>To provide a feedback to employees regarding their performance and related status.</a:t>
            </a:r>
          </a:p>
          <a:p>
            <a:pPr lvl="0"/>
            <a:r>
              <a:rPr lang="en-IN" dirty="0"/>
              <a:t>It serves as a basis for influencing working habits of the employees.</a:t>
            </a:r>
          </a:p>
          <a:p>
            <a:pPr lvl="0"/>
            <a:r>
              <a:rPr lang="en-IN" dirty="0"/>
              <a:t>To review and retain the promotional and other training programmes.</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a:t>
            </a:r>
            <a:endParaRPr lang="en-IN" dirty="0"/>
          </a:p>
        </p:txBody>
      </p:sp>
      <p:sp>
        <p:nvSpPr>
          <p:cNvPr id="3" name="Content Placeholder 2"/>
          <p:cNvSpPr>
            <a:spLocks noGrp="1"/>
          </p:cNvSpPr>
          <p:nvPr>
            <p:ph idx="1"/>
          </p:nvPr>
        </p:nvSpPr>
        <p:spPr/>
        <p:txBody>
          <a:bodyPr>
            <a:normAutofit fontScale="70000" lnSpcReduction="20000"/>
          </a:bodyPr>
          <a:lstStyle/>
          <a:p>
            <a:pPr lvl="0"/>
            <a:r>
              <a:rPr lang="en-IN" b="1" dirty="0" smtClean="0"/>
              <a:t>Promotion</a:t>
            </a:r>
            <a:r>
              <a:rPr lang="en-IN" b="1" dirty="0"/>
              <a:t>:</a:t>
            </a:r>
            <a:r>
              <a:rPr lang="en-IN" dirty="0"/>
              <a:t> Performance Appraisal helps the supervisors to chalk out the promotion programmes for efficient employees. In this regards, inefficient workers can be dismissed or demoted in case.</a:t>
            </a:r>
            <a:endParaRPr lang="en-IN" sz="2800" dirty="0"/>
          </a:p>
          <a:p>
            <a:pPr lvl="0"/>
            <a:r>
              <a:rPr lang="en-IN" b="1" dirty="0"/>
              <a:t>Compensation:</a:t>
            </a:r>
            <a:r>
              <a:rPr lang="en-IN" dirty="0"/>
              <a:t> Performance Appraisal helps in chalking out compensation packages for employees. Merit rating is possible through performance appraisal. Performance Appraisal tries to give worth to a performance. Compensation packages which includes bonus, high salary rates, extra benefits, allowances and pre-requisites are dependent on performance appraisal. The criteria should be merit rather than seniority.</a:t>
            </a:r>
            <a:endParaRPr lang="en-IN" sz="2800" dirty="0"/>
          </a:p>
          <a:p>
            <a:pPr lvl="0"/>
            <a:r>
              <a:rPr lang="en-IN" b="1" dirty="0"/>
              <a:t>Employees Development:</a:t>
            </a:r>
            <a:r>
              <a:rPr lang="en-IN" dirty="0"/>
              <a:t> The systematic procedure of performance appraisal helps the supervisors to frame training policies and programmes. It helps to analyse strengths and weaknesses of employees so that new jobs can be designed for efficient employees. It also helps in framing future development programmes.</a:t>
            </a:r>
            <a:endParaRPr lang="en-IN" sz="2800" dirty="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a:t>
            </a:r>
            <a:endParaRPr lang="en-IN" dirty="0"/>
          </a:p>
        </p:txBody>
      </p:sp>
      <p:sp>
        <p:nvSpPr>
          <p:cNvPr id="3" name="Content Placeholder 2"/>
          <p:cNvSpPr>
            <a:spLocks noGrp="1"/>
          </p:cNvSpPr>
          <p:nvPr>
            <p:ph idx="1"/>
          </p:nvPr>
        </p:nvSpPr>
        <p:spPr/>
        <p:txBody>
          <a:bodyPr>
            <a:normAutofit fontScale="55000" lnSpcReduction="20000"/>
          </a:bodyPr>
          <a:lstStyle/>
          <a:p>
            <a:pPr lvl="0"/>
            <a:r>
              <a:rPr lang="en-IN" b="1" dirty="0" smtClean="0"/>
              <a:t>Selection Validation:</a:t>
            </a:r>
            <a:r>
              <a:rPr lang="en-IN" dirty="0" smtClean="0"/>
              <a:t> Performance Appraisal helps the supervisors to understand the validity and importance of the selection procedure. The supervisors come to know the validity and thereby the strengths and weaknesses of selection procedure. Future changes in selection methods can be made in this regard.</a:t>
            </a:r>
            <a:endParaRPr lang="en-IN" sz="2800" dirty="0" smtClean="0"/>
          </a:p>
          <a:p>
            <a:pPr lvl="0"/>
            <a:r>
              <a:rPr lang="en-IN" b="1" dirty="0" smtClean="0"/>
              <a:t>Communication:</a:t>
            </a:r>
            <a:r>
              <a:rPr lang="en-IN" dirty="0" smtClean="0"/>
              <a:t> For an organization, effective communication between employees and employers is very important. Through performance appraisal, communication can be sought for in the following ways:</a:t>
            </a:r>
            <a:endParaRPr lang="en-IN" sz="2800" dirty="0" smtClean="0"/>
          </a:p>
          <a:p>
            <a:pPr lvl="1"/>
            <a:r>
              <a:rPr lang="en-IN" dirty="0" smtClean="0"/>
              <a:t>Through performance appraisal, the employers can understand and accept skills of subordinates.</a:t>
            </a:r>
            <a:endParaRPr lang="en-IN" sz="2400" dirty="0" smtClean="0"/>
          </a:p>
          <a:p>
            <a:pPr lvl="1"/>
            <a:r>
              <a:rPr lang="en-IN" dirty="0" smtClean="0"/>
              <a:t>The subordinates can also understand and create a trust and confidence in superiors.</a:t>
            </a:r>
            <a:endParaRPr lang="en-IN" sz="2400" dirty="0" smtClean="0"/>
          </a:p>
          <a:p>
            <a:pPr lvl="1"/>
            <a:r>
              <a:rPr lang="en-IN" dirty="0" smtClean="0"/>
              <a:t>It also helps in maintaining cordial and congenial labour management relationship.</a:t>
            </a:r>
            <a:endParaRPr lang="en-IN" sz="2400" dirty="0" smtClean="0"/>
          </a:p>
          <a:p>
            <a:pPr lvl="1"/>
            <a:r>
              <a:rPr lang="en-IN" dirty="0" smtClean="0"/>
              <a:t>It develops the spirit of work and boosts the morale of employees.</a:t>
            </a:r>
            <a:endParaRPr lang="en-IN" sz="2400" dirty="0" smtClean="0"/>
          </a:p>
          <a:p>
            <a:pPr lvl="0"/>
            <a:r>
              <a:rPr lang="en-IN" b="1" dirty="0" smtClean="0"/>
              <a:t>Motivation:</a:t>
            </a:r>
            <a:r>
              <a:rPr lang="en-IN" dirty="0" smtClean="0"/>
              <a:t> Performance appraisal serves as a motivation tool. Through evaluating performance of employees, a person’s efficiency can be determined if the targets are achieved. This very well motivates a person for better job and helps him to improve his performance in the future.</a:t>
            </a:r>
            <a:endParaRPr lang="en-IN" sz="2800" dirty="0" smtClean="0"/>
          </a:p>
          <a:p>
            <a:endParaRPr lang="en-IN" dirty="0" smtClean="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a:t>
            </a:r>
            <a:endParaRPr lang="en-IN" dirty="0"/>
          </a:p>
        </p:txBody>
      </p:sp>
      <p:sp>
        <p:nvSpPr>
          <p:cNvPr id="3" name="Content Placeholder 2"/>
          <p:cNvSpPr>
            <a:spLocks noGrp="1"/>
          </p:cNvSpPr>
          <p:nvPr>
            <p:ph idx="1"/>
          </p:nvPr>
        </p:nvSpPr>
        <p:spPr/>
        <p:txBody>
          <a:bodyPr>
            <a:normAutofit fontScale="55000" lnSpcReduction="20000"/>
          </a:bodyPr>
          <a:lstStyle/>
          <a:p>
            <a:r>
              <a:rPr lang="en-IN" b="1" dirty="0"/>
              <a:t>Creates Negative Experience</a:t>
            </a:r>
            <a:r>
              <a:rPr lang="en-IN" dirty="0"/>
              <a:t>: If not done right, the performance appraisal can create a negative experience for both the employee as well as the manager. Proper training on processes and techniques can help with this.</a:t>
            </a:r>
          </a:p>
          <a:p>
            <a:r>
              <a:rPr lang="en-IN" b="1" dirty="0"/>
              <a:t>Time Consuming</a:t>
            </a:r>
            <a:r>
              <a:rPr lang="en-IN" dirty="0"/>
              <a:t>: Performance appraisals are very time consuming and can be overwhelming to managers with many employees. I’ve known managers who were responsible for doing an annual PA on hundreds of employees.</a:t>
            </a:r>
          </a:p>
          <a:p>
            <a:r>
              <a:rPr lang="en-IN" b="1" dirty="0"/>
              <a:t>Natural Biases</a:t>
            </a:r>
            <a:r>
              <a:rPr lang="en-IN" dirty="0"/>
              <a:t>: Human assessment are subject to natural biases that result in </a:t>
            </a:r>
            <a:r>
              <a:rPr lang="en-IN" dirty="0" err="1" smtClean="0"/>
              <a:t>rater</a:t>
            </a:r>
            <a:r>
              <a:rPr lang="en-IN" dirty="0" smtClean="0"/>
              <a:t> errors. </a:t>
            </a:r>
            <a:r>
              <a:rPr lang="en-IN" dirty="0"/>
              <a:t>Managers need to understand these biases to eliminate them from the process.</a:t>
            </a:r>
          </a:p>
          <a:p>
            <a:r>
              <a:rPr lang="en-IN" b="1" dirty="0"/>
              <a:t>Waste of Time</a:t>
            </a:r>
            <a:r>
              <a:rPr lang="en-IN" dirty="0"/>
              <a:t>: The entire process can be a waste of time if not done appropriately. Think about the time investment when the end result is negative. It is time wasted on all fronts.</a:t>
            </a:r>
          </a:p>
          <a:p>
            <a:r>
              <a:rPr lang="en-IN" b="1" dirty="0"/>
              <a:t>Stressful Workplace</a:t>
            </a:r>
            <a:r>
              <a:rPr lang="en-IN" dirty="0"/>
              <a:t>:  Performance appraisals can create stressful work environments for both employees and managers. Proper training can help to reduce the stress involved in the process.</a:t>
            </a:r>
          </a:p>
          <a:p>
            <a:pPr>
              <a:buNone/>
            </a:pPr>
            <a:r>
              <a:rPr lang="en-IN" dirty="0"/>
              <a:t> </a:t>
            </a:r>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a:t>
            </a:r>
            <a:endParaRPr lang="en-IN" dirty="0"/>
          </a:p>
        </p:txBody>
      </p:sp>
      <p:sp>
        <p:nvSpPr>
          <p:cNvPr id="3" name="Content Placeholder 2"/>
          <p:cNvSpPr>
            <a:spLocks noGrp="1"/>
          </p:cNvSpPr>
          <p:nvPr>
            <p:ph idx="1"/>
          </p:nvPr>
        </p:nvSpPr>
        <p:spPr/>
        <p:txBody>
          <a:bodyPr>
            <a:normAutofit fontScale="92500"/>
          </a:bodyPr>
          <a:lstStyle/>
          <a:p>
            <a:r>
              <a:rPr lang="en-IN" b="1" dirty="0" smtClean="0"/>
              <a:t>Waste of Time</a:t>
            </a:r>
            <a:r>
              <a:rPr lang="en-IN" dirty="0" smtClean="0"/>
              <a:t>: The entire process can be a waste of time if not done appropriately. Think about the time investment when the end result is negative. It is time wasted on all fronts.</a:t>
            </a:r>
          </a:p>
          <a:p>
            <a:r>
              <a:rPr lang="en-IN" b="1" dirty="0" smtClean="0"/>
              <a:t>Stressful Workplace</a:t>
            </a:r>
            <a:r>
              <a:rPr lang="en-IN" dirty="0" smtClean="0"/>
              <a:t>:  Performance appraisals can create stressful work environments for both employees and managers. Proper training can help to reduce the stress involved in the process.</a:t>
            </a:r>
          </a:p>
          <a:p>
            <a:pPr>
              <a:buNone/>
            </a:pPr>
            <a:r>
              <a:rPr lang="en-IN" dirty="0" smtClean="0"/>
              <a:t> </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15328" cy="1439850"/>
          </a:xfrm>
        </p:spPr>
        <p:txBody>
          <a:bodyPr>
            <a:normAutofit fontScale="90000"/>
          </a:bodyPr>
          <a:lstStyle/>
          <a:p>
            <a:r>
              <a:rPr lang="en-IN" dirty="0" smtClean="0"/>
              <a:t>Performance Appraisal Tools and Techniques</a:t>
            </a:r>
            <a:br>
              <a:rPr lang="en-IN" dirty="0" smtClean="0"/>
            </a:br>
            <a:endParaRPr lang="en-IN" dirty="0"/>
          </a:p>
        </p:txBody>
      </p:sp>
      <p:sp>
        <p:nvSpPr>
          <p:cNvPr id="3" name="Content Placeholder 2"/>
          <p:cNvSpPr>
            <a:spLocks noGrp="1"/>
          </p:cNvSpPr>
          <p:nvPr>
            <p:ph idx="1"/>
          </p:nvPr>
        </p:nvSpPr>
        <p:spPr/>
        <p:txBody>
          <a:bodyPr>
            <a:normAutofit fontScale="70000" lnSpcReduction="20000"/>
          </a:bodyPr>
          <a:lstStyle/>
          <a:p>
            <a:pPr lvl="0"/>
            <a:r>
              <a:rPr lang="en-IN" dirty="0" smtClean="0"/>
              <a:t>Ranking</a:t>
            </a:r>
            <a:endParaRPr lang="en-IN" dirty="0"/>
          </a:p>
          <a:p>
            <a:pPr lvl="0"/>
            <a:r>
              <a:rPr lang="en-IN" dirty="0"/>
              <a:t>Paired Comparison</a:t>
            </a:r>
          </a:p>
          <a:p>
            <a:pPr lvl="0"/>
            <a:r>
              <a:rPr lang="en-IN" dirty="0"/>
              <a:t>Forced Distribution</a:t>
            </a:r>
          </a:p>
          <a:p>
            <a:pPr lvl="0"/>
            <a:r>
              <a:rPr lang="en-IN" dirty="0"/>
              <a:t>Confidential Report</a:t>
            </a:r>
          </a:p>
          <a:p>
            <a:pPr lvl="0"/>
            <a:r>
              <a:rPr lang="en-IN" dirty="0"/>
              <a:t>Essay Evaluation</a:t>
            </a:r>
          </a:p>
          <a:p>
            <a:pPr lvl="0"/>
            <a:r>
              <a:rPr lang="en-IN" dirty="0"/>
              <a:t>Critical Incident</a:t>
            </a:r>
          </a:p>
          <a:p>
            <a:pPr lvl="0"/>
            <a:r>
              <a:rPr lang="en-IN" dirty="0"/>
              <a:t>Checklists</a:t>
            </a:r>
          </a:p>
          <a:p>
            <a:pPr lvl="0"/>
            <a:r>
              <a:rPr lang="en-IN" dirty="0"/>
              <a:t>Graphic Rating Scale</a:t>
            </a:r>
          </a:p>
          <a:p>
            <a:pPr lvl="0"/>
            <a:r>
              <a:rPr lang="en-IN" dirty="0"/>
              <a:t>BARS</a:t>
            </a:r>
          </a:p>
          <a:p>
            <a:pPr lvl="0"/>
            <a:r>
              <a:rPr lang="en-IN" dirty="0"/>
              <a:t>Forced Choice Method</a:t>
            </a:r>
          </a:p>
          <a:p>
            <a:pPr lvl="0"/>
            <a:r>
              <a:rPr lang="en-IN" dirty="0"/>
              <a:t>MBO</a:t>
            </a:r>
          </a:p>
          <a:p>
            <a:pPr lvl="0"/>
            <a:r>
              <a:rPr lang="en-IN" dirty="0"/>
              <a:t>Field Review Technique</a:t>
            </a:r>
          </a:p>
          <a:p>
            <a:pPr lvl="0"/>
            <a:r>
              <a:rPr lang="en-IN" dirty="0"/>
              <a:t>Performance Test</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b="1" dirty="0" smtClean="0"/>
              <a:t>Ranking Method</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IN" dirty="0" smtClean="0"/>
              <a:t>The </a:t>
            </a:r>
            <a:r>
              <a:rPr lang="en-IN" dirty="0"/>
              <a:t>ranking system requires the </a:t>
            </a:r>
            <a:r>
              <a:rPr lang="en-IN" dirty="0" err="1"/>
              <a:t>rater</a:t>
            </a:r>
            <a:r>
              <a:rPr lang="en-IN" dirty="0"/>
              <a:t> to rank his subordinates on overall performance. </a:t>
            </a:r>
            <a:endParaRPr lang="en-IN" dirty="0" smtClean="0"/>
          </a:p>
          <a:p>
            <a:r>
              <a:rPr lang="en-IN" dirty="0" smtClean="0"/>
              <a:t>This </a:t>
            </a:r>
            <a:r>
              <a:rPr lang="en-IN" dirty="0"/>
              <a:t>consists in simply putting a man in a rank order. </a:t>
            </a:r>
            <a:endParaRPr lang="en-IN" dirty="0" smtClean="0"/>
          </a:p>
          <a:p>
            <a:r>
              <a:rPr lang="en-IN" dirty="0" smtClean="0"/>
              <a:t>Under </a:t>
            </a:r>
            <a:r>
              <a:rPr lang="en-IN" dirty="0"/>
              <a:t>this method, the ranking of an employee in a work group is done against that of another employee. </a:t>
            </a:r>
            <a:endParaRPr lang="en-IN" dirty="0" smtClean="0"/>
          </a:p>
          <a:p>
            <a:r>
              <a:rPr lang="en-IN" dirty="0" smtClean="0"/>
              <a:t>The </a:t>
            </a:r>
            <a:r>
              <a:rPr lang="en-IN" dirty="0"/>
              <a:t>relative position of each employee is tested in terms of his numerical rank. </a:t>
            </a:r>
            <a:endParaRPr lang="en-IN" dirty="0" smtClean="0"/>
          </a:p>
          <a:p>
            <a:r>
              <a:rPr lang="en-IN" dirty="0" smtClean="0"/>
              <a:t>It </a:t>
            </a:r>
            <a:r>
              <a:rPr lang="en-IN" dirty="0"/>
              <a:t>may also be done by ranking a person on his job performance against another member of the competitive group.</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b="1" dirty="0" smtClean="0"/>
              <a:t>Forced Distribution method</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IN" dirty="0" smtClean="0"/>
              <a:t>This </a:t>
            </a:r>
            <a:r>
              <a:rPr lang="en-IN" dirty="0"/>
              <a:t>is a ranking technique where </a:t>
            </a:r>
            <a:r>
              <a:rPr lang="en-IN" dirty="0" err="1"/>
              <a:t>raters</a:t>
            </a:r>
            <a:r>
              <a:rPr lang="en-IN" dirty="0"/>
              <a:t> are required to allocate a certain percentage of rates to certain categories (</a:t>
            </a:r>
            <a:r>
              <a:rPr lang="en-IN" dirty="0" err="1"/>
              <a:t>eg</a:t>
            </a:r>
            <a:r>
              <a:rPr lang="en-IN" dirty="0"/>
              <a:t>: superior, above average, average) or percentiles (</a:t>
            </a:r>
            <a:r>
              <a:rPr lang="en-IN" dirty="0" err="1"/>
              <a:t>eg</a:t>
            </a:r>
            <a:r>
              <a:rPr lang="en-IN" dirty="0"/>
              <a:t>: top 10 percent, bottom 20 percent etc</a:t>
            </a:r>
            <a:r>
              <a:rPr lang="en-IN" dirty="0" smtClean="0"/>
              <a:t>).</a:t>
            </a:r>
          </a:p>
          <a:p>
            <a:r>
              <a:rPr lang="en-IN" dirty="0" smtClean="0"/>
              <a:t> </a:t>
            </a:r>
            <a:r>
              <a:rPr lang="en-IN" dirty="0"/>
              <a:t>Both the number of categories and percentage of employees to be allotted to each category are a function of performance appraisal design and format</a:t>
            </a:r>
            <a:r>
              <a:rPr lang="en-IN" dirty="0" smtClean="0"/>
              <a:t>.</a:t>
            </a:r>
          </a:p>
          <a:p>
            <a:r>
              <a:rPr lang="en-IN" dirty="0" smtClean="0"/>
              <a:t> </a:t>
            </a:r>
            <a:r>
              <a:rPr lang="en-IN" dirty="0"/>
              <a:t>The workers of outstanding merit may be placed at top 10 percent of the scale, the rest may be placed as 20 % good, 40 % outstanding, 20 % fair and 10 % fair.</a:t>
            </a: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b="1" dirty="0" smtClean="0"/>
              <a:t>Critical Incident techniques</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Under </a:t>
            </a:r>
            <a:r>
              <a:rPr lang="en-IN" dirty="0"/>
              <a:t>this method, the manager prepares lists of statements of very effective and ineffective behaviour of an employee. </a:t>
            </a:r>
            <a:endParaRPr lang="en-IN" dirty="0" smtClean="0"/>
          </a:p>
          <a:p>
            <a:r>
              <a:rPr lang="en-IN" dirty="0" smtClean="0"/>
              <a:t>These </a:t>
            </a:r>
            <a:r>
              <a:rPr lang="en-IN" dirty="0"/>
              <a:t>critical incidents or events represent the outstanding or poor behaviour of employees or the job. </a:t>
            </a:r>
            <a:endParaRPr lang="en-IN" dirty="0" smtClean="0"/>
          </a:p>
          <a:p>
            <a:r>
              <a:rPr lang="en-IN" dirty="0" smtClean="0"/>
              <a:t>The </a:t>
            </a:r>
            <a:r>
              <a:rPr lang="en-IN" dirty="0"/>
              <a:t>manager maintains logs of each employee, whereby he periodically records critical incidents of the workers behaviour</a:t>
            </a:r>
            <a:r>
              <a:rPr lang="en-IN" dirty="0" smtClean="0"/>
              <a:t>.</a:t>
            </a:r>
          </a:p>
          <a:p>
            <a:r>
              <a:rPr lang="en-IN" dirty="0" smtClean="0"/>
              <a:t> </a:t>
            </a:r>
            <a:r>
              <a:rPr lang="en-IN" dirty="0"/>
              <a:t>At the end of the rating period, these recorded critical incidents are used in the evaluation of the worker’s performance</a:t>
            </a:r>
            <a:r>
              <a:rPr lang="en-IN" dirty="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b="1" dirty="0" smtClean="0"/>
              <a:t>Checklists and Weighted Checklists</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In </a:t>
            </a:r>
            <a:r>
              <a:rPr lang="en-IN" dirty="0"/>
              <a:t>this system, a large number of statements that describe a specific job are given. </a:t>
            </a:r>
            <a:endParaRPr lang="en-IN" dirty="0" smtClean="0"/>
          </a:p>
          <a:p>
            <a:r>
              <a:rPr lang="en-IN" dirty="0" smtClean="0"/>
              <a:t>Each </a:t>
            </a:r>
            <a:r>
              <a:rPr lang="en-IN" dirty="0"/>
              <a:t>statement has a weight or scale value attached to it</a:t>
            </a:r>
            <a:r>
              <a:rPr lang="en-IN" dirty="0" smtClean="0"/>
              <a:t>.</a:t>
            </a:r>
          </a:p>
          <a:p>
            <a:r>
              <a:rPr lang="en-IN" dirty="0" smtClean="0"/>
              <a:t> </a:t>
            </a:r>
            <a:r>
              <a:rPr lang="en-IN" dirty="0"/>
              <a:t>While rating an employee the supervisor checks all those statements that most closely describe the behaviour of the individual under assessment</a:t>
            </a:r>
            <a:r>
              <a:rPr lang="en-IN" dirty="0" smtClean="0"/>
              <a:t>.</a:t>
            </a:r>
          </a:p>
          <a:p>
            <a:r>
              <a:rPr lang="en-IN" dirty="0" smtClean="0"/>
              <a:t> </a:t>
            </a:r>
            <a:r>
              <a:rPr lang="en-IN" dirty="0"/>
              <a:t>The rating sheet is then scored by averaging the weights of all the statements checked by the </a:t>
            </a:r>
            <a:r>
              <a:rPr lang="en-IN" dirty="0" err="1"/>
              <a:t>rater</a:t>
            </a:r>
            <a:r>
              <a:rPr lang="en-IN" dirty="0"/>
              <a:t>. </a:t>
            </a:r>
            <a:endParaRPr lang="en-IN" dirty="0" smtClean="0"/>
          </a:p>
          <a:p>
            <a:r>
              <a:rPr lang="en-IN" dirty="0" smtClean="0"/>
              <a:t>A </a:t>
            </a:r>
            <a:r>
              <a:rPr lang="en-IN" dirty="0"/>
              <a:t>checklist is constructed for each job by having persons who are quite familiar with the jobs</a:t>
            </a:r>
            <a:r>
              <a:rPr lang="en-IN" dirty="0" smtClean="0"/>
              <a:t>.</a:t>
            </a:r>
          </a:p>
          <a:p>
            <a:r>
              <a:rPr lang="en-IN" dirty="0" smtClean="0"/>
              <a:t> </a:t>
            </a:r>
            <a:r>
              <a:rPr lang="en-IN" dirty="0"/>
              <a:t>These statements are then categorized by the judges and weights are assigned to the statements in accordance with the value attached by the judges.</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8940"/>
          </a:xfrm>
        </p:spPr>
        <p:txBody>
          <a:bodyPr>
            <a:normAutofit/>
          </a:bodyPr>
          <a:lstStyle/>
          <a:p>
            <a:r>
              <a:rPr lang="en-IN" sz="9600" dirty="0" smtClean="0"/>
              <a:t>THANK YOU</a:t>
            </a:r>
            <a:endParaRPr lang="en-IN" sz="9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763</Words>
  <Application>Microsoft Office PowerPoint</Application>
  <PresentationFormat>On-screen Show (4:3)</PresentationFormat>
  <Paragraphs>78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SGGSJ GOVT.COLLEGE  PERFORMANCE APPRAISAL</vt:lpstr>
      <vt:lpstr>PERFORMANCE APPRAISAL</vt:lpstr>
      <vt:lpstr>OBJECTIVES</vt:lpstr>
      <vt:lpstr>ADVANTAGES</vt:lpstr>
      <vt:lpstr>ADVANTAGES</vt:lpstr>
      <vt:lpstr>DISADVANTAGES</vt:lpstr>
      <vt:lpstr>DISADVANTAGES</vt:lpstr>
      <vt:lpstr>Performance Appraisal Tools and Techniques </vt:lpstr>
      <vt:lpstr>Ranking Method </vt:lpstr>
      <vt:lpstr>Forced Distribution method </vt:lpstr>
      <vt:lpstr>Critical Incident techniques </vt:lpstr>
      <vt:lpstr>Checklists and Weighted Checklists </vt:lpstr>
      <vt:lpstr>THANK YOU</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APPRAISAL</dc:title>
  <dc:creator>BCA</dc:creator>
  <cp:lastModifiedBy>Dell</cp:lastModifiedBy>
  <cp:revision>5</cp:revision>
  <dcterms:created xsi:type="dcterms:W3CDTF">2022-04-02T08:46:07Z</dcterms:created>
  <dcterms:modified xsi:type="dcterms:W3CDTF">2022-07-17T19:03:28Z</dcterms:modified>
</cp:coreProperties>
</file>